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83" r:id="rId5"/>
    <p:sldId id="259" r:id="rId6"/>
    <p:sldId id="261" r:id="rId7"/>
    <p:sldId id="284" r:id="rId8"/>
    <p:sldId id="285" r:id="rId9"/>
    <p:sldId id="262" r:id="rId10"/>
    <p:sldId id="263" r:id="rId11"/>
    <p:sldId id="264" r:id="rId12"/>
    <p:sldId id="265" r:id="rId13"/>
    <p:sldId id="286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82" r:id="rId23"/>
    <p:sldId id="287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C6E17-7F5F-4DC5-BAF4-55DC8446C048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BDE8-3F5A-4BAB-8B16-4F7EFEEA0E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890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8AB8-0AA0-46FC-B5BE-9CA22B3BCA3C}" type="datetime1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730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BFBE-EBD0-4C2E-BA29-45C8A9F1CA90}" type="datetime1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10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D71F-5BD3-4564-B3DC-2083EBD20A1D}" type="datetime1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12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chemat blokowy: dokument 7"/>
          <p:cNvSpPr/>
          <p:nvPr userDrawn="1"/>
        </p:nvSpPr>
        <p:spPr>
          <a:xfrm flipV="1">
            <a:off x="0" y="256535"/>
            <a:ext cx="9144000" cy="755967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615"/>
              <a:gd name="connsiteX1" fmla="*/ 21600 w 21600"/>
              <a:gd name="connsiteY1" fmla="*/ 0 h 20615"/>
              <a:gd name="connsiteX2" fmla="*/ 21600 w 21600"/>
              <a:gd name="connsiteY2" fmla="*/ 17322 h 20615"/>
              <a:gd name="connsiteX3" fmla="*/ 5450 w 21600"/>
              <a:gd name="connsiteY3" fmla="*/ 6060 h 20615"/>
              <a:gd name="connsiteX4" fmla="*/ 0 w 21600"/>
              <a:gd name="connsiteY4" fmla="*/ 20172 h 20615"/>
              <a:gd name="connsiteX5" fmla="*/ 0 w 21600"/>
              <a:gd name="connsiteY5" fmla="*/ 0 h 20615"/>
              <a:gd name="connsiteX0" fmla="*/ 0 w 21600"/>
              <a:gd name="connsiteY0" fmla="*/ 0 h 20615"/>
              <a:gd name="connsiteX1" fmla="*/ 21600 w 21600"/>
              <a:gd name="connsiteY1" fmla="*/ 0 h 20615"/>
              <a:gd name="connsiteX2" fmla="*/ 20997 w 21600"/>
              <a:gd name="connsiteY2" fmla="*/ 6884 h 20615"/>
              <a:gd name="connsiteX3" fmla="*/ 5450 w 21600"/>
              <a:gd name="connsiteY3" fmla="*/ 6060 h 20615"/>
              <a:gd name="connsiteX4" fmla="*/ 0 w 21600"/>
              <a:gd name="connsiteY4" fmla="*/ 20172 h 20615"/>
              <a:gd name="connsiteX5" fmla="*/ 0 w 21600"/>
              <a:gd name="connsiteY5" fmla="*/ 0 h 20615"/>
              <a:gd name="connsiteX0" fmla="*/ 0 w 21600"/>
              <a:gd name="connsiteY0" fmla="*/ 0 h 20615"/>
              <a:gd name="connsiteX1" fmla="*/ 21600 w 21600"/>
              <a:gd name="connsiteY1" fmla="*/ 0 h 20615"/>
              <a:gd name="connsiteX2" fmla="*/ 16124 w 21600"/>
              <a:gd name="connsiteY2" fmla="*/ 4274 h 20615"/>
              <a:gd name="connsiteX3" fmla="*/ 5450 w 21600"/>
              <a:gd name="connsiteY3" fmla="*/ 6060 h 20615"/>
              <a:gd name="connsiteX4" fmla="*/ 0 w 21600"/>
              <a:gd name="connsiteY4" fmla="*/ 20172 h 20615"/>
              <a:gd name="connsiteX5" fmla="*/ 0 w 21600"/>
              <a:gd name="connsiteY5" fmla="*/ 0 h 2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0615">
                <a:moveTo>
                  <a:pt x="0" y="0"/>
                </a:moveTo>
                <a:lnTo>
                  <a:pt x="21600" y="0"/>
                </a:lnTo>
                <a:lnTo>
                  <a:pt x="16124" y="4274"/>
                </a:lnTo>
                <a:cubicBezTo>
                  <a:pt x="12989" y="7652"/>
                  <a:pt x="9050" y="5585"/>
                  <a:pt x="5450" y="6060"/>
                </a:cubicBezTo>
                <a:cubicBezTo>
                  <a:pt x="1850" y="6535"/>
                  <a:pt x="465" y="23550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gradFill flip="none" rotWithShape="1">
            <a:gsLst>
              <a:gs pos="0">
                <a:schemeClr val="tx2">
                  <a:lumMod val="60000"/>
                  <a:lumOff val="40000"/>
                  <a:alpha val="61000"/>
                </a:schemeClr>
              </a:gs>
              <a:gs pos="34000">
                <a:schemeClr val="accent1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36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  <p:pic>
        <p:nvPicPr>
          <p:cNvPr id="1027" name="Picture 3" descr="E:\Stowarzyszenie BHP 12 2010\images\Konin[1]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55469"/>
            <a:ext cx="911965" cy="1052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  <a:gradFill flip="none" rotWithShape="1">
            <a:gsLst>
              <a:gs pos="0">
                <a:schemeClr val="bg1">
                  <a:alpha val="79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7658-C105-473E-A0E5-AB2C05ACD69A}" type="datetime1">
              <a:rPr lang="pl-PL" smtClean="0"/>
              <a:t>2013-03-06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574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E0D9-9FC0-4F8D-9ED1-1955C77B6C69}" type="datetime1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387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AB8-8757-415D-AEE4-FAC6BD3991C8}" type="datetime1">
              <a:rPr lang="pl-PL" smtClean="0"/>
              <a:t>2013-03-06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98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4587-2362-410A-8E98-48C66FBC8A52}" type="datetime1">
              <a:rPr lang="pl-PL" smtClean="0"/>
              <a:t>2013-03-06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481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F838-20BD-4BD8-B6CB-41092DEB1E79}" type="datetime1">
              <a:rPr lang="pl-PL" smtClean="0"/>
              <a:t>2013-03-06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3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BBFC-68EB-4281-B5E0-66563E23887C}" type="datetime1">
              <a:rPr lang="pl-PL" smtClean="0"/>
              <a:t>2013-03-06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159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0D7D-7A75-4B24-AA8E-1A0FAB0B0129}" type="datetime1">
              <a:rPr lang="pl-PL" smtClean="0"/>
              <a:t>2013-03-06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448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90F2-806A-473A-8287-B57BB75C59C9}" type="datetime1">
              <a:rPr lang="pl-PL" smtClean="0"/>
              <a:t>2013-03-06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82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chemat blokowy: dokument 7"/>
          <p:cNvSpPr/>
          <p:nvPr userDrawn="1"/>
        </p:nvSpPr>
        <p:spPr>
          <a:xfrm flipH="1" flipV="1">
            <a:off x="0" y="5911776"/>
            <a:ext cx="9144000" cy="823211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578"/>
              <a:gd name="connsiteX1" fmla="*/ 21600 w 21600"/>
              <a:gd name="connsiteY1" fmla="*/ 0 h 20578"/>
              <a:gd name="connsiteX2" fmla="*/ 21600 w 21600"/>
              <a:gd name="connsiteY2" fmla="*/ 17322 h 20578"/>
              <a:gd name="connsiteX3" fmla="*/ 5852 w 21600"/>
              <a:gd name="connsiteY3" fmla="*/ 2934 h 20578"/>
              <a:gd name="connsiteX4" fmla="*/ 0 w 21600"/>
              <a:gd name="connsiteY4" fmla="*/ 20172 h 20578"/>
              <a:gd name="connsiteX5" fmla="*/ 0 w 21600"/>
              <a:gd name="connsiteY5" fmla="*/ 0 h 20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0578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9666" y="20823"/>
                  <a:pt x="9452" y="2459"/>
                  <a:pt x="5852" y="2934"/>
                </a:cubicBezTo>
                <a:cubicBezTo>
                  <a:pt x="2252" y="3409"/>
                  <a:pt x="1666" y="23673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chemat blokowy: dokument 7"/>
          <p:cNvSpPr/>
          <p:nvPr userDrawn="1"/>
        </p:nvSpPr>
        <p:spPr>
          <a:xfrm flipV="1">
            <a:off x="0" y="6010533"/>
            <a:ext cx="9144000" cy="823211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0578"/>
              <a:gd name="connsiteX1" fmla="*/ 21600 w 21600"/>
              <a:gd name="connsiteY1" fmla="*/ 0 h 20578"/>
              <a:gd name="connsiteX2" fmla="*/ 21600 w 21600"/>
              <a:gd name="connsiteY2" fmla="*/ 17322 h 20578"/>
              <a:gd name="connsiteX3" fmla="*/ 5852 w 21600"/>
              <a:gd name="connsiteY3" fmla="*/ 2934 h 20578"/>
              <a:gd name="connsiteX4" fmla="*/ 0 w 21600"/>
              <a:gd name="connsiteY4" fmla="*/ 20172 h 20578"/>
              <a:gd name="connsiteX5" fmla="*/ 0 w 21600"/>
              <a:gd name="connsiteY5" fmla="*/ 0 h 20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" h="20578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9666" y="20823"/>
                  <a:pt x="9452" y="2459"/>
                  <a:pt x="5852" y="2934"/>
                </a:cubicBezTo>
                <a:cubicBezTo>
                  <a:pt x="2252" y="3409"/>
                  <a:pt x="1666" y="23673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33000">
                <a:schemeClr val="accent1">
                  <a:shade val="67500"/>
                  <a:satMod val="115000"/>
                  <a:alpha val="62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Picture 32" descr="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40"/>
            <a:ext cx="1116311" cy="111440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r>
              <a:rPr lang="pl-PL" dirty="0" smtClean="0"/>
              <a:t>mgr Piotr Janczewski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3D203-4085-4DA5-B03F-53C266FCAFD6}" type="slidenum">
              <a:rPr lang="pl-PL" smtClean="0"/>
              <a:t>‹#›</a:t>
            </a:fld>
            <a:endParaRPr lang="pl-PL"/>
          </a:p>
        </p:txBody>
      </p:sp>
      <p:pic>
        <p:nvPicPr>
          <p:cNvPr id="11" name="Picture 3" descr="E:\Stowarzyszenie BHP 12 2010\images\Konin[1]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55469"/>
            <a:ext cx="911965" cy="1052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C3F70-18D3-47E2-BAD9-51D51E9B61E6}" type="datetime1">
              <a:rPr lang="pl-PL" smtClean="0"/>
              <a:t>2013-03-06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7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janczewskip@wp.p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2467891" y="2235322"/>
            <a:ext cx="3706019" cy="3952912"/>
            <a:chOff x="1733550" y="685800"/>
            <a:chExt cx="4143375" cy="4248150"/>
          </a:xfrm>
        </p:grpSpPr>
        <p:sp>
          <p:nvSpPr>
            <p:cNvPr id="5" name="Prostokąt 4"/>
            <p:cNvSpPr/>
            <p:nvPr/>
          </p:nvSpPr>
          <p:spPr>
            <a:xfrm>
              <a:off x="1733550" y="4229100"/>
              <a:ext cx="704850" cy="704850"/>
            </a:xfrm>
            <a:prstGeom prst="rect">
              <a:avLst/>
            </a:prstGeom>
            <a:solidFill>
              <a:srgbClr val="0070C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R</a:t>
              </a:r>
              <a:endParaRPr lang="pl-PL" sz="120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6" name="Prostokąt 5"/>
            <p:cNvSpPr/>
            <p:nvPr/>
          </p:nvSpPr>
          <p:spPr>
            <a:xfrm>
              <a:off x="2428875" y="3895725"/>
              <a:ext cx="704850" cy="704850"/>
            </a:xfrm>
            <a:prstGeom prst="rect">
              <a:avLst/>
            </a:prstGeom>
            <a:solidFill>
              <a:srgbClr val="0070C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Y</a:t>
              </a:r>
              <a:endParaRPr lang="pl-PL" sz="120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7" name="Prostokąt 6"/>
            <p:cNvSpPr/>
            <p:nvPr/>
          </p:nvSpPr>
          <p:spPr>
            <a:xfrm>
              <a:off x="3114675" y="3552825"/>
              <a:ext cx="704850" cy="704850"/>
            </a:xfrm>
            <a:prstGeom prst="rect">
              <a:avLst/>
            </a:prstGeom>
            <a:solidFill>
              <a:srgbClr val="0070C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 dirty="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Z</a:t>
              </a:r>
              <a:endParaRPr lang="pl-PL" sz="12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8" name="Prostokąt 7"/>
            <p:cNvSpPr/>
            <p:nvPr/>
          </p:nvSpPr>
          <p:spPr>
            <a:xfrm>
              <a:off x="3800475" y="3209925"/>
              <a:ext cx="704850" cy="704850"/>
            </a:xfrm>
            <a:prstGeom prst="rect">
              <a:avLst/>
            </a:prstGeom>
            <a:solidFill>
              <a:srgbClr val="0070C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Y</a:t>
              </a:r>
              <a:endParaRPr lang="pl-PL" sz="120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9" name="Prostokąt 8"/>
            <p:cNvSpPr/>
            <p:nvPr/>
          </p:nvSpPr>
          <p:spPr>
            <a:xfrm>
              <a:off x="4486275" y="2867025"/>
              <a:ext cx="704850" cy="704850"/>
            </a:xfrm>
            <a:prstGeom prst="rect">
              <a:avLst/>
            </a:prstGeom>
            <a:solidFill>
              <a:srgbClr val="0070C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 dirty="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K</a:t>
              </a:r>
              <a:endParaRPr lang="pl-PL" sz="12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2876550" y="685800"/>
              <a:ext cx="704850" cy="704850"/>
            </a:xfrm>
            <a:prstGeom prst="rect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O</a:t>
              </a:r>
              <a:endParaRPr lang="pl-PL" sz="120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3448050" y="1143000"/>
              <a:ext cx="704850" cy="704850"/>
            </a:xfrm>
            <a:prstGeom prst="rect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C</a:t>
              </a:r>
              <a:endParaRPr lang="pl-PL" sz="120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4019550" y="1600200"/>
              <a:ext cx="704850" cy="704850"/>
            </a:xfrm>
            <a:prstGeom prst="rect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 dirty="0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E</a:t>
              </a:r>
              <a:endParaRPr lang="pl-PL" sz="12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4591050" y="2057400"/>
              <a:ext cx="704850" cy="704850"/>
            </a:xfrm>
            <a:prstGeom prst="rect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N</a:t>
              </a:r>
              <a:endParaRPr lang="pl-PL" sz="120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5172075" y="2524125"/>
              <a:ext cx="704850" cy="704850"/>
            </a:xfrm>
            <a:prstGeom prst="rect">
              <a:avLst/>
            </a:prstGeom>
            <a:solidFill>
              <a:srgbClr val="0070C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l-PL" sz="3600" b="1">
                  <a:solidFill>
                    <a:srgbClr val="000000"/>
                  </a:solidFill>
                  <a:effectLst/>
                  <a:latin typeface="Times New Roman"/>
                  <a:ea typeface="Calibri"/>
                  <a:cs typeface="Times New Roman"/>
                </a:rPr>
                <a:t>A</a:t>
              </a:r>
              <a:endParaRPr lang="pl-PL" sz="120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endParaRPr>
            </a:p>
          </p:txBody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26633" y="308342"/>
            <a:ext cx="7772400" cy="1470025"/>
          </a:xfrm>
          <a:noFill/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Ocena ryzyka zawodowego</a:t>
            </a:r>
            <a:endParaRPr lang="pl-PL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81999" y="1431067"/>
            <a:ext cx="6400800" cy="63585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Wymagania prawne, cel i zadania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2631037" y="2891186"/>
            <a:ext cx="9175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§</a:t>
            </a:r>
            <a:endParaRPr lang="pl-PL" sz="1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2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Kto dokonuje oceny ryzyka zawodowego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ROZPORZĄDZENIE RADY MINISTRÓW z </a:t>
            </a:r>
            <a:r>
              <a:rPr lang="pl-PL" sz="2400" dirty="0"/>
              <a:t>dnia 2 września 1997 </a:t>
            </a:r>
            <a:r>
              <a:rPr lang="pl-PL" sz="2400" dirty="0" smtClean="0"/>
              <a:t>r. w </a:t>
            </a:r>
            <a:r>
              <a:rPr lang="pl-PL" sz="2400" dirty="0"/>
              <a:t>sprawie służby bezpieczeństwa i higieny pracy.</a:t>
            </a:r>
          </a:p>
          <a:p>
            <a:r>
              <a:rPr lang="pl-PL" dirty="0" smtClean="0"/>
              <a:t>§</a:t>
            </a:r>
            <a:r>
              <a:rPr lang="pl-PL" dirty="0"/>
              <a:t> </a:t>
            </a:r>
            <a:r>
              <a:rPr lang="pl-PL" dirty="0" smtClean="0"/>
              <a:t>2.</a:t>
            </a:r>
            <a:r>
              <a:rPr lang="pl-PL" dirty="0"/>
              <a:t> 1. Do zakresu działania </a:t>
            </a:r>
            <a:r>
              <a:rPr lang="pl-PL" dirty="0">
                <a:solidFill>
                  <a:srgbClr val="FF0000"/>
                </a:solidFill>
              </a:rPr>
              <a:t>służby bhp</a:t>
            </a:r>
            <a:r>
              <a:rPr lang="pl-PL" dirty="0"/>
              <a:t> należy</a:t>
            </a:r>
            <a:r>
              <a:rPr lang="pl-PL" dirty="0" smtClean="0"/>
              <a:t>:</a:t>
            </a:r>
          </a:p>
          <a:p>
            <a:r>
              <a:rPr lang="pl-PL" dirty="0" smtClean="0"/>
              <a:t>…………..</a:t>
            </a:r>
          </a:p>
          <a:p>
            <a:r>
              <a:rPr lang="pl-PL" dirty="0"/>
              <a:t>14)	</a:t>
            </a:r>
            <a:r>
              <a:rPr lang="pl-PL" dirty="0">
                <a:solidFill>
                  <a:srgbClr val="FF0000"/>
                </a:solidFill>
              </a:rPr>
              <a:t>udział w dokonywaniu oceny ryzyka </a:t>
            </a:r>
            <a:r>
              <a:rPr lang="pl-PL" dirty="0"/>
              <a:t>zawodowego, które wiąże się z wykonywaną pracą,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1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Kiedy dokonujemy oceny ryzyka zawodowego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>
                <a:latin typeface="+mj-lt"/>
              </a:rPr>
              <a:t>Ustawa Kodeks pracy</a:t>
            </a:r>
          </a:p>
          <a:p>
            <a:pPr algn="just"/>
            <a:r>
              <a:rPr lang="pl-PL" dirty="0" smtClean="0">
                <a:latin typeface="+mj-lt"/>
              </a:rPr>
              <a:t>Art</a:t>
            </a:r>
            <a:r>
              <a:rPr lang="pl-PL" dirty="0">
                <a:latin typeface="+mj-lt"/>
              </a:rPr>
              <a:t>. 237</a:t>
            </a:r>
            <a:r>
              <a:rPr lang="pl-PL" baseline="30000" dirty="0">
                <a:latin typeface="+mj-lt"/>
              </a:rPr>
              <a:t>3</a:t>
            </a:r>
            <a:r>
              <a:rPr lang="pl-PL" dirty="0">
                <a:latin typeface="+mj-lt"/>
              </a:rPr>
              <a:t>. § 1. </a:t>
            </a:r>
            <a:r>
              <a:rPr lang="pl-PL" dirty="0">
                <a:solidFill>
                  <a:srgbClr val="FF0000"/>
                </a:solidFill>
                <a:latin typeface="+mj-lt"/>
              </a:rPr>
              <a:t>Nie wolno dopuścić pracownika do pracy</a:t>
            </a:r>
            <a:r>
              <a:rPr lang="pl-PL" dirty="0">
                <a:latin typeface="+mj-lt"/>
              </a:rPr>
              <a:t>, do której wykonywania nie posiada on wymaganych kwalifikacji lub potrzebnych umiejętności, a także dostatecznej znajomości przepisów oraz </a:t>
            </a:r>
            <a:r>
              <a:rPr lang="pl-PL" dirty="0">
                <a:solidFill>
                  <a:srgbClr val="FF0000"/>
                </a:solidFill>
                <a:latin typeface="+mj-lt"/>
              </a:rPr>
              <a:t>zasad bezpieczeństwa i higieny pracy</a:t>
            </a:r>
            <a:r>
              <a:rPr lang="pl-PL" dirty="0">
                <a:latin typeface="+mj-lt"/>
              </a:rPr>
              <a:t>.</a:t>
            </a:r>
          </a:p>
          <a:p>
            <a:pPr algn="just"/>
            <a:r>
              <a:rPr lang="pl-PL" dirty="0">
                <a:latin typeface="+mj-lt"/>
              </a:rPr>
              <a:t>§ 2. </a:t>
            </a:r>
            <a:r>
              <a:rPr lang="pl-PL" dirty="0" smtClean="0">
                <a:latin typeface="+mj-lt"/>
              </a:rPr>
              <a:t>Pracodawca </a:t>
            </a:r>
            <a:r>
              <a:rPr lang="pl-PL" dirty="0">
                <a:latin typeface="+mj-lt"/>
              </a:rPr>
              <a:t>jest obowiązany zapewnić </a:t>
            </a:r>
            <a:r>
              <a:rPr lang="pl-PL" dirty="0">
                <a:solidFill>
                  <a:srgbClr val="FF0000"/>
                </a:solidFill>
                <a:latin typeface="+mj-lt"/>
              </a:rPr>
              <a:t>przeszkolenie pracownika </a:t>
            </a:r>
            <a:r>
              <a:rPr lang="pl-PL" dirty="0">
                <a:latin typeface="+mj-lt"/>
              </a:rPr>
              <a:t>w zakresie bezpieczeństwa i higieny pracy </a:t>
            </a:r>
            <a:r>
              <a:rPr lang="pl-PL" dirty="0">
                <a:solidFill>
                  <a:srgbClr val="FF0000"/>
                </a:solidFill>
                <a:latin typeface="+mj-lt"/>
              </a:rPr>
              <a:t>przed dopuszczeniem go do pracy</a:t>
            </a:r>
            <a:r>
              <a:rPr lang="pl-PL" dirty="0">
                <a:latin typeface="+mj-lt"/>
              </a:rPr>
              <a:t> oraz prowadzenie okresowych szkoleń w tym zakresie.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10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Kiedy dokonujemy oceny ryzyka zawodowego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z="2600" dirty="0" smtClean="0"/>
              <a:t>ROZPORZĄDZENIE MINISTRA </a:t>
            </a:r>
            <a:r>
              <a:rPr lang="pl-PL" sz="2600" dirty="0"/>
              <a:t>GOSPODARKI I </a:t>
            </a:r>
            <a:r>
              <a:rPr lang="pl-PL" sz="2600" dirty="0" smtClean="0"/>
              <a:t>PRACY</a:t>
            </a:r>
            <a:endParaRPr lang="pl-PL" sz="2600" dirty="0"/>
          </a:p>
          <a:p>
            <a:r>
              <a:rPr lang="pl-PL" sz="2600" dirty="0"/>
              <a:t>z dnia 27 lipca 2004 </a:t>
            </a:r>
            <a:r>
              <a:rPr lang="pl-PL" sz="2600" dirty="0" smtClean="0"/>
              <a:t>r. w </a:t>
            </a:r>
            <a:r>
              <a:rPr lang="pl-PL" sz="2600" dirty="0"/>
              <a:t>sprawie szkolenia w dziedzinie bezpieczeństwa i higieny pracy</a:t>
            </a:r>
          </a:p>
          <a:p>
            <a:endParaRPr lang="pl-PL" dirty="0" smtClean="0"/>
          </a:p>
          <a:p>
            <a:r>
              <a:rPr lang="pl-PL" dirty="0" smtClean="0"/>
              <a:t>§</a:t>
            </a:r>
            <a:r>
              <a:rPr lang="pl-PL" dirty="0"/>
              <a:t> 9. 1. Instruktaż ogólny </a:t>
            </a:r>
            <a:r>
              <a:rPr lang="pl-PL" dirty="0" smtClean="0"/>
              <a:t>…………..</a:t>
            </a:r>
            <a:endParaRPr lang="pl-PL" dirty="0"/>
          </a:p>
          <a:p>
            <a:r>
              <a:rPr lang="pl-PL" dirty="0"/>
              <a:t>2. </a:t>
            </a:r>
            <a:r>
              <a:rPr lang="pl-PL" b="1" dirty="0">
                <a:solidFill>
                  <a:srgbClr val="FF0000"/>
                </a:solidFill>
              </a:rPr>
              <a:t>Instruktaż stanowiskowy </a:t>
            </a:r>
            <a:r>
              <a:rPr lang="pl-PL" dirty="0"/>
              <a:t>powinien zapewnić uczestnikom szkolenia zapoznanie się z czynnikami środowiska pracy występującymi na ich stanowiskach pracy i </a:t>
            </a:r>
            <a:r>
              <a:rPr lang="pl-PL" b="1" dirty="0">
                <a:solidFill>
                  <a:srgbClr val="FF0000"/>
                </a:solidFill>
              </a:rPr>
              <a:t>ryzykiem zawodowym związanym z wykonywaną pracą</a:t>
            </a:r>
            <a:r>
              <a:rPr lang="pl-PL" dirty="0"/>
              <a:t>, sposobami ochrony przed zagrożeniami, jakie mogą powodować te czynniki, oraz metodami bezpiecznego wykonywania pracy na tych stanowiskach.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620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dokonujemy oceny ryzyka zawodowego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116595"/>
              </p:ext>
            </p:extLst>
          </p:nvPr>
        </p:nvGraphicFramePr>
        <p:xfrm>
          <a:off x="971597" y="1124746"/>
          <a:ext cx="6624738" cy="5357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4367"/>
                <a:gridCol w="4091637"/>
                <a:gridCol w="844367"/>
                <a:gridCol w="844367"/>
              </a:tblGrid>
              <a:tr h="13112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Lp.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Temat szkolenia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</a:rPr>
                        <a:t>Liczba godzin</a:t>
                      </a:r>
                      <a:r>
                        <a:rPr lang="pl-PL" sz="700" baseline="30000">
                          <a:effectLst/>
                        </a:rPr>
                        <a:t>*)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991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instruktażu osób wymienionych w § 11 ust. 1 rozporządzenie (nie dotyczy pracowników wymienionych w kolumnie 4)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instruktaż pracowników administracyjno-biurowych narażonych na działanie czynników uciążliwych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</a:tr>
              <a:tr h="131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1.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2.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3.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4.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</a:tr>
              <a:tr h="171889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07950" algn="l"/>
                        </a:tabLs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 Przygotowanie pracownika do wykonywania określonej pracy, w tym w </a:t>
                      </a:r>
                      <a:endParaRPr lang="pl-PL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  szczególności: </a:t>
                      </a:r>
                      <a:endParaRPr lang="pl-PL" sz="1050" dirty="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a) omówienie warunków pracy z uwzględnieniem: </a:t>
                      </a:r>
                      <a:endParaRPr lang="pl-PL" sz="1050" dirty="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- elementów pomieszczenia pracy, w którym ma pracować pracownik, mających wpływ na warunki pracy pracownika (np. oświetlenie ogólne, ogrzewanie, wentylacja, urządzenia techniczne, urządzenia ochronne), </a:t>
                      </a:r>
                      <a:endParaRPr lang="pl-PL" sz="1050" dirty="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- elementów stanowiska roboczego mających wpływ na bezpieczeństwo i higienę pracy (np. pozycja przy pracy, oświetlenie miejscowe, wentylacja miejscowa, urządzenia zabezpieczające, ostrzegawcze i sygnalizacyjne, narzędzia, surowce i produkty), </a:t>
                      </a:r>
                      <a:endParaRPr lang="pl-PL" sz="1050" dirty="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- przebiegu procesu pracy na stanowisku pracy w nawiązaniu do procesu produkcyjnego (działalności) w całej komórce organizacyjnej i zakładzie pracy, </a:t>
                      </a:r>
                      <a:endParaRPr lang="pl-PL" sz="1050" dirty="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pl-PL" sz="900" b="1" dirty="0">
                          <a:solidFill>
                            <a:srgbClr val="FF0000"/>
                          </a:solidFill>
                          <a:effectLst/>
                        </a:rPr>
                        <a:t>b) omówienie czynników środowiska pracy występujących przy określonych czynnościach na stanowisku pracy oraz zagrożeń, jakie mogą stwarzać te czynniki, wyników oceny ryzyka zawodowego związanego z wykonywaną pracą i sposobów ochrony przed zagrożeniami, a także zasad postępowania w razie wypadku lub awarii,</a:t>
                      </a:r>
                      <a:endParaRPr lang="pl-PL" sz="105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c) przygotowanie wyposażenia stanowiska roboczego do wykonywania określonego zadania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2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2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</a:tr>
              <a:tr h="7399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07950" algn="l"/>
                        </a:tabLs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 Pokaz przez instruktora sposobu wykonywania pracy na stanowisku pracy zgodnie z przepisami i zasadami bezpieczeństwa i higieny pracy, z uwzględnieniem metod bezpiecznego wykonywania poszczególnych czynności i ze szczególnym zwróceniem uwagi na czynności trudne i niebezpieczne 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0,5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-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</a:tr>
              <a:tr h="24664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07950" algn="l"/>
                        </a:tabLs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 Próbne wykonanie zadania przez pracownika pod kontrolą instruktora 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0,5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-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</a:tr>
              <a:tr h="13112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07950" algn="l"/>
                        </a:tabLs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 Samodzielna praca pracownika pod nadzorem instruktora 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4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-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</a:tr>
              <a:tr h="24664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07950" algn="l"/>
                        </a:tabLs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 Omówienie i ocena przebiegu wykonywania pracy przez pracownika 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1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-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</a:tr>
              <a:tr h="131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Razem: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minimum 8</a:t>
                      </a:r>
                      <a:endParaRPr lang="pl-PL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minimum 2</a:t>
                      </a:r>
                      <a:endParaRPr lang="pl-PL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514" marR="32514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84375" y="14700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RAMOWY PROGRAM INSTRUKTAŻU STANOWISKOWEGO</a:t>
            </a:r>
            <a:endParaRPr kumimoji="0" lang="pl-PL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*)	W godzinach lekcyjnych trwających 45 minut.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62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Kiedy dokonujemy oceny ryzyka zawodowego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§ 11. 1. </a:t>
            </a:r>
            <a:r>
              <a:rPr lang="pl-PL" b="1" dirty="0">
                <a:solidFill>
                  <a:srgbClr val="FF0000"/>
                </a:solidFill>
              </a:rPr>
              <a:t>Instruktaż stanowiskowy </a:t>
            </a:r>
            <a:r>
              <a:rPr lang="pl-PL" dirty="0"/>
              <a:t>przeprowadza się przed dopuszczeniem do wykonywania pracy </a:t>
            </a:r>
            <a:r>
              <a:rPr lang="pl-PL" dirty="0" smtClean="0"/>
              <a:t>na </a:t>
            </a:r>
            <a:r>
              <a:rPr lang="pl-PL" dirty="0"/>
              <a:t>określonym stanowisku</a:t>
            </a:r>
            <a:r>
              <a:rPr lang="pl-PL" dirty="0" smtClean="0"/>
              <a:t>:</a:t>
            </a:r>
          </a:p>
          <a:p>
            <a:r>
              <a:rPr lang="pl-PL" dirty="0" smtClean="0"/>
              <a:t>…………………….</a:t>
            </a:r>
          </a:p>
          <a:p>
            <a:r>
              <a:rPr lang="pl-PL" dirty="0"/>
              <a:t>3. </a:t>
            </a:r>
            <a:r>
              <a:rPr lang="pl-PL" b="1" dirty="0">
                <a:solidFill>
                  <a:srgbClr val="FF0000"/>
                </a:solidFill>
              </a:rPr>
              <a:t>W przypadku wprowadzenia na stanowisku</a:t>
            </a:r>
            <a:r>
              <a:rPr lang="pl-PL" dirty="0"/>
              <a:t>, o którym mowa w ust. 1 pkt 1, </a:t>
            </a:r>
            <a:r>
              <a:rPr lang="pl-PL" dirty="0">
                <a:solidFill>
                  <a:srgbClr val="FF0000"/>
                </a:solidFill>
              </a:rPr>
              <a:t>zmian warunków techniczno-organizacyjnych, w szczególności zmian procesu technologicznego, zmian organizacji stanowisk pracy, wprowadzenia do stosowania substancji o działaniu szkodliwym dla zdrowia albo niebezpiecznym oraz nowych lub zmienianych narzędzi, maszyn i innych urządzeń </a:t>
            </a:r>
            <a:r>
              <a:rPr lang="pl-PL" dirty="0"/>
              <a:t>- </a:t>
            </a:r>
            <a:r>
              <a:rPr lang="pl-PL" dirty="0">
                <a:solidFill>
                  <a:srgbClr val="FF0000"/>
                </a:solidFill>
              </a:rPr>
              <a:t>pracownik zatrudniony na tym stanowisku odbywa instruktaż stanowiskowy przygotowujący go do bezpiecznego wykonywania pracy w zmienionych warunkach</a:t>
            </a:r>
            <a:r>
              <a:rPr lang="pl-PL" dirty="0"/>
              <a:t>. </a:t>
            </a:r>
            <a:r>
              <a:rPr lang="pl-PL" dirty="0" smtClean="0"/>
              <a:t>…………….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355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r>
              <a:rPr lang="pl-PL" sz="3600" dirty="0" smtClean="0"/>
              <a:t>Inne wymagania co do oceny ryzyka</a:t>
            </a:r>
            <a:br>
              <a:rPr lang="pl-PL" sz="3600" dirty="0" smtClean="0"/>
            </a:br>
            <a:r>
              <a:rPr lang="pl-PL" sz="3600" dirty="0" smtClean="0"/>
              <a:t>Substancje chemiczne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45435"/>
          </a:xfrm>
        </p:spPr>
        <p:txBody>
          <a:bodyPr>
            <a:normAutofit fontScale="77500" lnSpcReduction="20000"/>
          </a:bodyPr>
          <a:lstStyle/>
          <a:p>
            <a:r>
              <a:rPr lang="pl-PL" sz="2600" dirty="0" smtClean="0"/>
              <a:t>ROZPORZĄDZENIE MINISTRA ZDROWIA z </a:t>
            </a:r>
            <a:r>
              <a:rPr lang="pl-PL" sz="2600" dirty="0"/>
              <a:t>dnia 24 lipca 2012 r.</a:t>
            </a:r>
          </a:p>
          <a:p>
            <a:r>
              <a:rPr lang="pl-PL" sz="2600" dirty="0"/>
              <a:t>w sprawie substancji chemicznych, ich mieszanin, czynników lub procesów technologicznych o działaniu rakotwórczym lub mutagennym w środowisku </a:t>
            </a:r>
            <a:r>
              <a:rPr lang="pl-PL" sz="2600" dirty="0" smtClean="0"/>
              <a:t>pracy</a:t>
            </a:r>
            <a:endParaRPr lang="pl-PL" dirty="0"/>
          </a:p>
          <a:p>
            <a:r>
              <a:rPr lang="pl-PL" dirty="0" smtClean="0"/>
              <a:t>§</a:t>
            </a:r>
            <a:r>
              <a:rPr lang="pl-PL" dirty="0"/>
              <a:t> 9. Pracodawca jest obowiązany:</a:t>
            </a:r>
          </a:p>
          <a:p>
            <a:r>
              <a:rPr lang="pl-PL" dirty="0" smtClean="0"/>
              <a:t>………</a:t>
            </a:r>
            <a:endParaRPr lang="pl-PL" dirty="0"/>
          </a:p>
          <a:p>
            <a:r>
              <a:rPr lang="pl-PL" dirty="0"/>
              <a:t>2)	przeprowadzać okresowe szkolenia pracownika w zakresie:</a:t>
            </a:r>
          </a:p>
          <a:p>
            <a:r>
              <a:rPr lang="pl-PL" dirty="0"/>
              <a:t>a)	</a:t>
            </a:r>
            <a:r>
              <a:rPr lang="pl-PL" dirty="0">
                <a:solidFill>
                  <a:srgbClr val="FF0000"/>
                </a:solidFill>
              </a:rPr>
              <a:t>ryzyka dla zdrowia, jakie wynika z oceny narażenia na działanie substancji chemicznych, ich mieszanin</a:t>
            </a:r>
            <a:r>
              <a:rPr lang="pl-PL" dirty="0"/>
              <a:t>, czynników lub procesów technologicznych o działaniu rakotwórczym lub mutagennym </a:t>
            </a:r>
            <a:r>
              <a:rPr lang="pl-PL" dirty="0">
                <a:solidFill>
                  <a:srgbClr val="FF0000"/>
                </a:solidFill>
              </a:rPr>
              <a:t>i dodatkowego ryzyka wynikającego </a:t>
            </a:r>
            <a:r>
              <a:rPr lang="pl-PL" b="1" u="sng" dirty="0">
                <a:solidFill>
                  <a:srgbClr val="FF0000"/>
                </a:solidFill>
              </a:rPr>
              <a:t>z palenia tytoniu</a:t>
            </a:r>
            <a:r>
              <a:rPr lang="pl-PL" dirty="0"/>
              <a:t>, oraz środków ostrożności, które powinny być podejmowane w celu ograniczenia tego narażenia</a:t>
            </a:r>
            <a:r>
              <a:rPr lang="pl-PL" dirty="0" smtClean="0"/>
              <a:t>,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2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Inne wymagania co do oceny </a:t>
            </a:r>
            <a:r>
              <a:rPr lang="pl-PL" sz="3200" dirty="0" smtClean="0"/>
              <a:t>ryzyka</a:t>
            </a:r>
            <a:br>
              <a:rPr lang="pl-PL" sz="3200" dirty="0" smtClean="0"/>
            </a:br>
            <a:r>
              <a:rPr lang="pl-PL" sz="3200" dirty="0" smtClean="0"/>
              <a:t>Ręczne prace transportowe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ROZPORZĄDZENIE MINISTRA </a:t>
            </a:r>
            <a:r>
              <a:rPr lang="pl-PL" dirty="0"/>
              <a:t>PRACY I POLITYKI </a:t>
            </a:r>
            <a:r>
              <a:rPr lang="pl-PL" dirty="0" smtClean="0"/>
              <a:t>SPOŁECZNEJ z </a:t>
            </a:r>
            <a:r>
              <a:rPr lang="pl-PL" dirty="0"/>
              <a:t>dnia 14 marca 2000 r.</a:t>
            </a:r>
          </a:p>
          <a:p>
            <a:r>
              <a:rPr lang="pl-PL" dirty="0"/>
              <a:t>w sprawie bezpieczeństwa i higieny pracy przy ręcznych pracach transportowych.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§</a:t>
            </a:r>
            <a:r>
              <a:rPr lang="pl-PL" dirty="0"/>
              <a:t> 4. 1. Pracodawca jest obowiązany </a:t>
            </a:r>
            <a:r>
              <a:rPr lang="pl-PL" b="1" dirty="0">
                <a:solidFill>
                  <a:srgbClr val="FF0000"/>
                </a:solidFill>
              </a:rPr>
              <a:t>oceniać ryzyko zawodowe występujące przy ręcznych pracach transportowych</a:t>
            </a:r>
            <a:r>
              <a:rPr lang="pl-PL" dirty="0"/>
              <a:t>, w szczególności biorąc pod uwagę:</a:t>
            </a:r>
          </a:p>
          <a:p>
            <a:r>
              <a:rPr lang="pl-PL" dirty="0"/>
              <a:t>1)	masę przemieszczanego przedmiotu, jego rodzaj i położenie środka ciężkości,</a:t>
            </a:r>
          </a:p>
          <a:p>
            <a:r>
              <a:rPr lang="pl-PL" dirty="0"/>
              <a:t>2)	warunki środowiska pracy, w tym w szczególności temperaturę i wilgotność powietrza oraz poziom czynników szkodliwych dla zdrowia,</a:t>
            </a:r>
          </a:p>
          <a:p>
            <a:r>
              <a:rPr lang="pl-PL" dirty="0"/>
              <a:t>3)	organizację pracy, w tym stosowane sposoby wykonywania pracy,</a:t>
            </a:r>
          </a:p>
          <a:p>
            <a:r>
              <a:rPr lang="pl-PL" dirty="0"/>
              <a:t>4)	indywidualne predyspozycje pracownika, takie jak sprawność fizyczna, wiek i stan zdrowia.</a:t>
            </a:r>
          </a:p>
          <a:p>
            <a:r>
              <a:rPr lang="pl-PL" dirty="0"/>
              <a:t>2.</a:t>
            </a:r>
            <a:r>
              <a:rPr lang="pl-PL" b="1" dirty="0">
                <a:solidFill>
                  <a:srgbClr val="FF0000"/>
                </a:solidFill>
              </a:rPr>
              <a:t> Ocena ryzyka, o której mowa w ust. 1, powinna być dokonywana przy organizowaniu ręcznych prac transportowych, a także po każdej zmianie organizacji pracy. </a:t>
            </a:r>
            <a:r>
              <a:rPr lang="pl-PL" dirty="0"/>
              <a:t>Na podstawie oceny ryzyka zawodowego pracodawca jest obowiązany podejmować działania mające na celu usunięcie stwierdzonych zagrożeń.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Autofit/>
          </a:bodyPr>
          <a:lstStyle/>
          <a:p>
            <a:r>
              <a:rPr lang="pl-PL" dirty="0"/>
              <a:t>Inne wymagania co do oceny </a:t>
            </a:r>
            <a:r>
              <a:rPr lang="pl-PL" dirty="0" smtClean="0"/>
              <a:t>ryzyka</a:t>
            </a:r>
            <a:br>
              <a:rPr lang="pl-PL" dirty="0" smtClean="0"/>
            </a:br>
            <a:r>
              <a:rPr lang="pl-PL" dirty="0" smtClean="0"/>
              <a:t>Hałas drgania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47500" lnSpcReduction="20000"/>
          </a:bodyPr>
          <a:lstStyle/>
          <a:p>
            <a:r>
              <a:rPr lang="pl-PL" dirty="0" smtClean="0"/>
              <a:t>ROZPORZĄDZENIE MINISTRA </a:t>
            </a:r>
            <a:r>
              <a:rPr lang="pl-PL" dirty="0"/>
              <a:t>GOSPODARKI I </a:t>
            </a:r>
            <a:r>
              <a:rPr lang="pl-PL" dirty="0" smtClean="0"/>
              <a:t>PRACY z </a:t>
            </a:r>
            <a:r>
              <a:rPr lang="pl-PL" dirty="0"/>
              <a:t>dnia 5 sierpnia 2005 r.</a:t>
            </a:r>
          </a:p>
          <a:p>
            <a:r>
              <a:rPr lang="pl-PL" dirty="0"/>
              <a:t>w sprawie bezpieczeństwa i higieny pracy przy pracach związanych z narażeniem na hałas lub drgania mechaniczne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FF0000"/>
                </a:solidFill>
              </a:rPr>
              <a:t>§</a:t>
            </a:r>
            <a:r>
              <a:rPr lang="pl-PL" b="1" dirty="0">
                <a:solidFill>
                  <a:srgbClr val="FF0000"/>
                </a:solidFill>
              </a:rPr>
              <a:t> 4. 1. Pracodawca ocenia ryzyko zawodowe związane z narażeniem pracowników na hałas </a:t>
            </a:r>
            <a:r>
              <a:rPr lang="pl-PL" dirty="0"/>
              <a:t>lub drgania mechaniczne, wynikające z cech miejsca pracy oraz ze stosowanych w konkretnych warunkach środków lub procesów pracy, </a:t>
            </a:r>
            <a:r>
              <a:rPr lang="pl-PL" b="1" dirty="0">
                <a:solidFill>
                  <a:srgbClr val="FF0000"/>
                </a:solidFill>
              </a:rPr>
              <a:t>ze szczególnym uwzględnieniem:</a:t>
            </a:r>
          </a:p>
          <a:p>
            <a:r>
              <a:rPr lang="pl-PL" dirty="0" smtClean="0"/>
              <a:t>1</a:t>
            </a:r>
            <a:r>
              <a:rPr lang="pl-PL" dirty="0"/>
              <a:t>)	</a:t>
            </a:r>
            <a:r>
              <a:rPr lang="pl-PL" b="1" dirty="0">
                <a:solidFill>
                  <a:srgbClr val="FF0000"/>
                </a:solidFill>
              </a:rPr>
              <a:t>poziomu i rodzaju narażenia</a:t>
            </a:r>
            <a:r>
              <a:rPr lang="pl-PL" dirty="0"/>
              <a:t>, włącznie z narażeniem na hałas impulsowy lub drgania mechaniczne przerywane i powtarzające się wstrząsy;</a:t>
            </a:r>
          </a:p>
          <a:p>
            <a:r>
              <a:rPr lang="pl-PL" dirty="0" smtClean="0"/>
              <a:t>2</a:t>
            </a:r>
            <a:r>
              <a:rPr lang="pl-PL" dirty="0"/>
              <a:t>)	</a:t>
            </a:r>
            <a:r>
              <a:rPr lang="pl-PL" b="1" dirty="0">
                <a:solidFill>
                  <a:srgbClr val="FF0000"/>
                </a:solidFill>
              </a:rPr>
              <a:t>czasu trwania narażenia</a:t>
            </a:r>
            <a:r>
              <a:rPr lang="pl-PL" dirty="0"/>
              <a:t>, w tym </a:t>
            </a:r>
            <a:r>
              <a:rPr lang="pl-PL" b="1" dirty="0">
                <a:solidFill>
                  <a:srgbClr val="FF0000"/>
                </a:solidFill>
              </a:rPr>
              <a:t>czasu pracy w godzinach nadliczbowych</a:t>
            </a:r>
            <a:r>
              <a:rPr lang="pl-PL" dirty="0"/>
              <a:t>, oraz obowiązujących u pracodawcy </a:t>
            </a:r>
            <a:r>
              <a:rPr lang="pl-PL" b="1" dirty="0">
                <a:solidFill>
                  <a:srgbClr val="FF0000"/>
                </a:solidFill>
              </a:rPr>
              <a:t>systemów i rozkładów czasu pracy</a:t>
            </a:r>
            <a:r>
              <a:rPr lang="pl-PL" dirty="0"/>
              <a:t>;</a:t>
            </a:r>
          </a:p>
          <a:p>
            <a:r>
              <a:rPr lang="pl-PL" dirty="0" smtClean="0"/>
              <a:t>3</a:t>
            </a:r>
            <a:r>
              <a:rPr lang="pl-PL" dirty="0"/>
              <a:t>)	</a:t>
            </a:r>
            <a:r>
              <a:rPr lang="pl-PL" b="1" dirty="0">
                <a:solidFill>
                  <a:srgbClr val="FF0000"/>
                </a:solidFill>
              </a:rPr>
              <a:t>wartości NDN </a:t>
            </a:r>
            <a:r>
              <a:rPr lang="pl-PL" dirty="0"/>
              <a:t>oraz </a:t>
            </a:r>
            <a:r>
              <a:rPr lang="pl-PL" b="1" dirty="0">
                <a:solidFill>
                  <a:srgbClr val="FF0000"/>
                </a:solidFill>
              </a:rPr>
              <a:t>wartości progów działania </a:t>
            </a:r>
            <a:r>
              <a:rPr lang="pl-PL" dirty="0"/>
              <a:t>dla hałasu lub drgań mechanicznych;</a:t>
            </a:r>
          </a:p>
          <a:p>
            <a:r>
              <a:rPr lang="pl-PL" dirty="0" smtClean="0"/>
              <a:t>4</a:t>
            </a:r>
            <a:r>
              <a:rPr lang="pl-PL" dirty="0"/>
              <a:t>)	skutków dla zdrowia i bezpieczeństwa pracowników, w tym należących do </a:t>
            </a:r>
            <a:r>
              <a:rPr lang="pl-PL" b="1" dirty="0">
                <a:solidFill>
                  <a:srgbClr val="FF0000"/>
                </a:solidFill>
              </a:rPr>
              <a:t>grup szczególnego ryzyka;</a:t>
            </a:r>
          </a:p>
          <a:p>
            <a:r>
              <a:rPr lang="pl-PL" dirty="0" smtClean="0"/>
              <a:t>5</a:t>
            </a:r>
            <a:r>
              <a:rPr lang="pl-PL" dirty="0"/>
              <a:t>)	skutków dla zdrowia i bezpieczeństwa pracowników wynikających z </a:t>
            </a:r>
            <a:r>
              <a:rPr lang="pl-PL" b="1" dirty="0">
                <a:solidFill>
                  <a:srgbClr val="FF0000"/>
                </a:solidFill>
              </a:rPr>
              <a:t>interakcji pomiędzy hałasem i drganiami mechanicznymi;</a:t>
            </a:r>
          </a:p>
          <a:p>
            <a:r>
              <a:rPr lang="pl-PL" dirty="0" smtClean="0"/>
              <a:t>6</a:t>
            </a:r>
            <a:r>
              <a:rPr lang="pl-PL" dirty="0"/>
              <a:t>)	informacji dotyczących </a:t>
            </a:r>
            <a:r>
              <a:rPr lang="pl-PL" b="1" dirty="0">
                <a:solidFill>
                  <a:srgbClr val="FF0000"/>
                </a:solidFill>
              </a:rPr>
              <a:t>poziomu emisji </a:t>
            </a:r>
            <a:r>
              <a:rPr lang="pl-PL" dirty="0"/>
              <a:t>hałasu lub drgań mechanicznych, dostarczanych przez producenta środków pracy;</a:t>
            </a:r>
          </a:p>
          <a:p>
            <a:r>
              <a:rPr lang="pl-PL" dirty="0" smtClean="0"/>
              <a:t>7</a:t>
            </a:r>
            <a:r>
              <a:rPr lang="pl-PL" dirty="0"/>
              <a:t>)	istnienia alternatywnych środków pracy, zaprojektowanych do </a:t>
            </a:r>
            <a:r>
              <a:rPr lang="pl-PL" b="1" dirty="0">
                <a:solidFill>
                  <a:srgbClr val="FF0000"/>
                </a:solidFill>
              </a:rPr>
              <a:t>ograniczenia emisji</a:t>
            </a:r>
            <a:r>
              <a:rPr lang="pl-PL" dirty="0"/>
              <a:t> hałasu lub drgań mechanicznych</a:t>
            </a:r>
            <a:r>
              <a:rPr lang="pl-PL" dirty="0" smtClean="0"/>
              <a:t>;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6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Inne wymagania co do oceny ryzyka</a:t>
            </a:r>
            <a:br>
              <a:rPr lang="pl-PL" dirty="0"/>
            </a:br>
            <a:r>
              <a:rPr lang="pl-PL" dirty="0"/>
              <a:t>Hałas drgania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8)	</a:t>
            </a:r>
            <a:r>
              <a:rPr lang="pl-PL" b="1" dirty="0">
                <a:solidFill>
                  <a:srgbClr val="FF0000"/>
                </a:solidFill>
              </a:rPr>
              <a:t>informacji </a:t>
            </a:r>
            <a:r>
              <a:rPr lang="pl-PL" dirty="0"/>
              <a:t>uzyskanych w wyniku </a:t>
            </a:r>
            <a:r>
              <a:rPr lang="pl-PL" b="1" dirty="0">
                <a:solidFill>
                  <a:srgbClr val="FF0000"/>
                </a:solidFill>
              </a:rPr>
              <a:t>profilaktycznych badań lekarskich pracowników</a:t>
            </a:r>
            <a:r>
              <a:rPr lang="pl-PL" dirty="0"/>
              <a:t>;</a:t>
            </a:r>
          </a:p>
          <a:p>
            <a:r>
              <a:rPr lang="pl-PL" dirty="0" smtClean="0"/>
              <a:t>9</a:t>
            </a:r>
            <a:r>
              <a:rPr lang="pl-PL" dirty="0"/>
              <a:t>)	</a:t>
            </a:r>
            <a:r>
              <a:rPr lang="pl-PL" b="1" dirty="0">
                <a:solidFill>
                  <a:srgbClr val="FF0000"/>
                </a:solidFill>
              </a:rPr>
              <a:t>pośrednich skutków </a:t>
            </a:r>
            <a:r>
              <a:rPr lang="pl-PL" dirty="0"/>
              <a:t>dla zdrowia i bezpieczeństwa pracownika, </a:t>
            </a:r>
            <a:r>
              <a:rPr lang="pl-PL" b="1" dirty="0">
                <a:solidFill>
                  <a:srgbClr val="FF0000"/>
                </a:solidFill>
              </a:rPr>
              <a:t>wynikających z interakcji pomiędzy hałasem i sygnałami bezpieczeństwa lub innymi dźwiękami</a:t>
            </a:r>
            <a:r>
              <a:rPr lang="pl-PL" dirty="0"/>
              <a:t>, które pracownik powinien obserwować w celu ograniczenia ryzyka wypadku przy pracy;</a:t>
            </a:r>
          </a:p>
          <a:p>
            <a:r>
              <a:rPr lang="pl-PL" dirty="0" smtClean="0"/>
              <a:t>10</a:t>
            </a:r>
            <a:r>
              <a:rPr lang="pl-PL" dirty="0"/>
              <a:t>)	skutków dla zdrowia i bezpieczeństwa pracownika, wynikających z </a:t>
            </a:r>
            <a:r>
              <a:rPr lang="pl-PL" b="1" dirty="0">
                <a:solidFill>
                  <a:srgbClr val="FF0000"/>
                </a:solidFill>
              </a:rPr>
              <a:t>interakcji pomiędzy hałasem i substancjami chemicznymi </a:t>
            </a:r>
            <a:r>
              <a:rPr lang="pl-PL" dirty="0"/>
              <a:t>o działaniu szkodliwym na narząd słuchu (substancjami </a:t>
            </a:r>
            <a:r>
              <a:rPr lang="pl-PL" dirty="0" err="1"/>
              <a:t>ototoksycznymi</a:t>
            </a:r>
            <a:r>
              <a:rPr lang="pl-PL" dirty="0"/>
              <a:t>), jeżeli umożliwia to stan wiedzy technicznej i medycznej;</a:t>
            </a:r>
          </a:p>
          <a:p>
            <a:r>
              <a:rPr lang="pl-PL" dirty="0" smtClean="0"/>
              <a:t>11</a:t>
            </a:r>
            <a:r>
              <a:rPr lang="pl-PL" dirty="0"/>
              <a:t>)	</a:t>
            </a:r>
            <a:r>
              <a:rPr lang="pl-PL" b="1" dirty="0">
                <a:solidFill>
                  <a:srgbClr val="FF0000"/>
                </a:solidFill>
              </a:rPr>
              <a:t>dostępności środków ochrony indywidualnej </a:t>
            </a:r>
            <a:r>
              <a:rPr lang="pl-PL" dirty="0"/>
              <a:t>przed hałasem lub drganiami mechanicznymi o </a:t>
            </a:r>
            <a:r>
              <a:rPr lang="pl-PL" b="1" dirty="0">
                <a:solidFill>
                  <a:srgbClr val="FF0000"/>
                </a:solidFill>
              </a:rPr>
              <a:t>odpowiedniej charakterystyce tłumienia</a:t>
            </a:r>
            <a:r>
              <a:rPr lang="pl-PL" dirty="0"/>
              <a:t>;</a:t>
            </a:r>
          </a:p>
          <a:p>
            <a:r>
              <a:rPr lang="pl-PL" dirty="0" smtClean="0"/>
              <a:t>12</a:t>
            </a:r>
            <a:r>
              <a:rPr lang="pl-PL" dirty="0"/>
              <a:t>)	</a:t>
            </a:r>
            <a:r>
              <a:rPr lang="pl-PL" b="1" dirty="0">
                <a:solidFill>
                  <a:srgbClr val="FF0000"/>
                </a:solidFill>
              </a:rPr>
              <a:t>pośrednich skutków </a:t>
            </a:r>
            <a:r>
              <a:rPr lang="pl-PL" dirty="0"/>
              <a:t>dla zdrowia i bezpieczeństwa pracownika, wynikających z </a:t>
            </a:r>
            <a:r>
              <a:rPr lang="pl-PL" b="1" dirty="0">
                <a:solidFill>
                  <a:srgbClr val="FF0000"/>
                </a:solidFill>
              </a:rPr>
              <a:t>oddziaływań drgań mechanicznych na środki pracy lub miejsce pracy, takich jak zakłócenia stabilności konstrukcji</a:t>
            </a:r>
            <a:r>
              <a:rPr lang="pl-PL" dirty="0"/>
              <a:t> lub złączy, utrudnione operowanie elementami sterowniczymi, nieprawidłowości w odczytach wskazań aparatury kontrolno-pomiarowej;</a:t>
            </a:r>
          </a:p>
          <a:p>
            <a:r>
              <a:rPr lang="pl-PL" dirty="0" smtClean="0"/>
              <a:t>13</a:t>
            </a:r>
            <a:r>
              <a:rPr lang="pl-PL" dirty="0"/>
              <a:t>)	</a:t>
            </a:r>
            <a:r>
              <a:rPr lang="pl-PL" b="1" dirty="0">
                <a:solidFill>
                  <a:srgbClr val="FF0000"/>
                </a:solidFill>
              </a:rPr>
              <a:t>wpływu niskich temperatur i zwiększonej wilgotności </a:t>
            </a:r>
            <a:r>
              <a:rPr lang="pl-PL" dirty="0"/>
              <a:t>na pracowników narażonych na działanie drgań mechanicznych, a szczególnie drgań miejscowych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76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Inne wymagania co do oceny ryzyka</a:t>
            </a:r>
            <a:br>
              <a:rPr lang="pl-PL" dirty="0"/>
            </a:br>
            <a:r>
              <a:rPr lang="pl-PL" dirty="0"/>
              <a:t>Hałas drgania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§ 5. 1. Pracodawca eliminuje u źródła ryzyko zawodowe związane z narażeniem na hałas lub drgania mechaniczne albo ogranicza je do możliwie najniższego poziomu, uwzględniając dostępne rozwiązania techniczne oraz postęp naukowo-techniczny.</a:t>
            </a:r>
          </a:p>
          <a:p>
            <a:r>
              <a:rPr lang="pl-PL" dirty="0"/>
              <a:t>2. Na podstawie oceny ryzyka zawodowego, o której mowa w § 4, po osiągnięciu lub przekroczeniu w środowisku pracy przez wielkości charakteryzujące:</a:t>
            </a:r>
          </a:p>
          <a:p>
            <a:r>
              <a:rPr lang="pl-PL" dirty="0"/>
              <a:t>	1)	hałas - wartości NDN,</a:t>
            </a:r>
          </a:p>
          <a:p>
            <a:r>
              <a:rPr lang="pl-PL" dirty="0"/>
              <a:t>	2)	drgania mechaniczne - wartości progów działania</a:t>
            </a:r>
          </a:p>
          <a:p>
            <a:r>
              <a:rPr lang="pl-PL" b="1" dirty="0">
                <a:solidFill>
                  <a:srgbClr val="FF0000"/>
                </a:solidFill>
              </a:rPr>
              <a:t>pracodawca sporządza i wprowadza w życie program działań organizacyjno-technicznych</a:t>
            </a:r>
            <a:r>
              <a:rPr lang="pl-PL" dirty="0"/>
              <a:t> zmierzających do ograniczenia narażenia na hałas lub drgania mechaniczne oraz dostosowuje te działania do potrzeb pracowników należących do grup szczególnego ryzyka.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Podstawa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Ustawa Kodeks pracy</a:t>
            </a:r>
          </a:p>
          <a:p>
            <a:pPr marL="0" indent="0">
              <a:buNone/>
            </a:pPr>
            <a:r>
              <a:rPr lang="pl-PL" dirty="0" smtClean="0"/>
              <a:t>Art</a:t>
            </a:r>
            <a:r>
              <a:rPr lang="pl-PL" dirty="0"/>
              <a:t>. 226. </a:t>
            </a:r>
            <a:r>
              <a:rPr lang="pl-PL" dirty="0" smtClean="0"/>
              <a:t>Pracodawca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1)	ocenia i dokumentuje ryzyko zawodowe </a:t>
            </a:r>
            <a:r>
              <a:rPr lang="pl-PL" b="1" dirty="0">
                <a:solidFill>
                  <a:srgbClr val="FF0000"/>
                </a:solidFill>
              </a:rPr>
              <a:t>związane z wykonywaną pracą</a:t>
            </a:r>
            <a:r>
              <a:rPr lang="pl-PL" dirty="0"/>
              <a:t> oraz stosuje niezbędne środki profilaktyczne zmniejszające ryzyko,</a:t>
            </a:r>
          </a:p>
          <a:p>
            <a:pPr marL="0" indent="0">
              <a:buNone/>
            </a:pPr>
            <a:r>
              <a:rPr lang="pl-PL" dirty="0"/>
              <a:t>2)	informuje pracowników o ryzyku zawodowym, które wiąże się z wykonywaną pracą, oraz o zasadach ochrony przed zagrożeniami.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4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Inne wymagania co do oceny </a:t>
            </a:r>
            <a:r>
              <a:rPr lang="pl-PL" dirty="0" smtClean="0"/>
              <a:t>ryzyka</a:t>
            </a:r>
            <a:br>
              <a:rPr lang="pl-PL" dirty="0" smtClean="0"/>
            </a:br>
            <a:r>
              <a:rPr lang="pl-PL" dirty="0" smtClean="0"/>
              <a:t>Biologiczne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 smtClean="0"/>
              <a:t>ROZPORZĄDZENIE MINISTRA ZDROWIA z </a:t>
            </a:r>
            <a:r>
              <a:rPr lang="pl-PL" dirty="0"/>
              <a:t>dnia 22 kwietnia 2005 r.</a:t>
            </a:r>
          </a:p>
          <a:p>
            <a:r>
              <a:rPr lang="pl-PL" dirty="0"/>
              <a:t>w sprawie szkodliwych </a:t>
            </a:r>
            <a:r>
              <a:rPr lang="pl-PL" b="1" dirty="0">
                <a:solidFill>
                  <a:srgbClr val="FF0000"/>
                </a:solidFill>
              </a:rPr>
              <a:t>czynników biologicznych </a:t>
            </a:r>
            <a:r>
              <a:rPr lang="pl-PL" dirty="0"/>
              <a:t>dla zdrowia w środowisku pracy oraz ochrony zdrowia pracowników zawodowo narażonych na te czynniki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§</a:t>
            </a:r>
            <a:r>
              <a:rPr lang="pl-PL" dirty="0"/>
              <a:t> 5. 1. </a:t>
            </a:r>
            <a:r>
              <a:rPr lang="pl-PL" b="1" dirty="0">
                <a:solidFill>
                  <a:srgbClr val="FF0000"/>
                </a:solidFill>
              </a:rPr>
              <a:t>Przed wyborem środka zapobiegawczego pracodawca dokonuje oceny ryzyka zawodowego</a:t>
            </a:r>
            <a:r>
              <a:rPr lang="pl-PL" dirty="0"/>
              <a:t>, na jakie jest lub może być narażony pracownik, </a:t>
            </a:r>
            <a:r>
              <a:rPr lang="pl-PL" b="1" dirty="0">
                <a:solidFill>
                  <a:srgbClr val="FF0000"/>
                </a:solidFill>
              </a:rPr>
              <a:t>uwzględniając w szczególności:</a:t>
            </a:r>
          </a:p>
          <a:p>
            <a:r>
              <a:rPr lang="pl-PL" dirty="0"/>
              <a:t>	1)	</a:t>
            </a:r>
            <a:r>
              <a:rPr lang="pl-PL" b="1" dirty="0">
                <a:solidFill>
                  <a:srgbClr val="FF0000"/>
                </a:solidFill>
              </a:rPr>
              <a:t>klasyfikację </a:t>
            </a:r>
            <a:r>
              <a:rPr lang="pl-PL" dirty="0"/>
              <a:t>i wykaz szkodliwych czynników biologicznych;</a:t>
            </a:r>
          </a:p>
          <a:p>
            <a:r>
              <a:rPr lang="pl-PL" dirty="0"/>
              <a:t>	2)	</a:t>
            </a:r>
            <a:r>
              <a:rPr lang="pl-PL" b="1" dirty="0">
                <a:solidFill>
                  <a:srgbClr val="FF0000"/>
                </a:solidFill>
              </a:rPr>
              <a:t>rodzaj,</a:t>
            </a:r>
            <a:r>
              <a:rPr lang="pl-PL" dirty="0"/>
              <a:t> </a:t>
            </a:r>
            <a:r>
              <a:rPr lang="pl-PL" b="1" dirty="0">
                <a:solidFill>
                  <a:srgbClr val="FF0000"/>
                </a:solidFill>
              </a:rPr>
              <a:t>stopień</a:t>
            </a:r>
            <a:r>
              <a:rPr lang="pl-PL" dirty="0"/>
              <a:t> oraz </a:t>
            </a:r>
            <a:r>
              <a:rPr lang="pl-PL" b="1" dirty="0">
                <a:solidFill>
                  <a:srgbClr val="FF0000"/>
                </a:solidFill>
              </a:rPr>
              <a:t>czas trwania narażeni</a:t>
            </a:r>
            <a:r>
              <a:rPr lang="pl-PL" dirty="0"/>
              <a:t>a na działanie szkodliwego czynnika biologicznego;</a:t>
            </a:r>
          </a:p>
          <a:p>
            <a:r>
              <a:rPr lang="pl-PL" dirty="0"/>
              <a:t>	3)	</a:t>
            </a:r>
            <a:r>
              <a:rPr lang="pl-PL" b="1" dirty="0">
                <a:solidFill>
                  <a:srgbClr val="FF0000"/>
                </a:solidFill>
              </a:rPr>
              <a:t>informację na temat</a:t>
            </a:r>
            <a:r>
              <a:rPr lang="pl-PL" dirty="0"/>
              <a:t>:</a:t>
            </a:r>
          </a:p>
          <a:p>
            <a:r>
              <a:rPr lang="pl-PL" dirty="0"/>
              <a:t>a)	potencjalnego </a:t>
            </a:r>
            <a:r>
              <a:rPr lang="pl-PL" b="1" dirty="0">
                <a:solidFill>
                  <a:srgbClr val="FF0000"/>
                </a:solidFill>
              </a:rPr>
              <a:t>działania</a:t>
            </a:r>
            <a:r>
              <a:rPr lang="pl-PL" dirty="0"/>
              <a:t> alergizującego lub toksycznego szkodliwego czynnika biologicznego,</a:t>
            </a:r>
          </a:p>
          <a:p>
            <a:r>
              <a:rPr lang="pl-PL" dirty="0"/>
              <a:t>b)	</a:t>
            </a:r>
            <a:r>
              <a:rPr lang="pl-PL" b="1" dirty="0">
                <a:solidFill>
                  <a:srgbClr val="FF0000"/>
                </a:solidFill>
              </a:rPr>
              <a:t>choroby</a:t>
            </a:r>
            <a:r>
              <a:rPr lang="pl-PL" dirty="0"/>
              <a:t>, która może wystąpić w następstwie wykonywanej pracy,</a:t>
            </a:r>
          </a:p>
          <a:p>
            <a:r>
              <a:rPr lang="pl-PL" dirty="0"/>
              <a:t>c)	</a:t>
            </a:r>
            <a:r>
              <a:rPr lang="pl-PL" b="1" dirty="0">
                <a:solidFill>
                  <a:srgbClr val="FF0000"/>
                </a:solidFill>
              </a:rPr>
              <a:t>stwierdzonej choroby</a:t>
            </a:r>
            <a:r>
              <a:rPr lang="pl-PL" dirty="0"/>
              <a:t>, która ma bezpośredni związek z wykonywaną pracą;</a:t>
            </a:r>
          </a:p>
          <a:p>
            <a:r>
              <a:rPr lang="pl-PL" dirty="0"/>
              <a:t>	4)	</a:t>
            </a:r>
            <a:r>
              <a:rPr lang="pl-PL" b="1" dirty="0">
                <a:solidFill>
                  <a:srgbClr val="FF0000"/>
                </a:solidFill>
              </a:rPr>
              <a:t>wskazówki organów właściwej inspekcji sanitarnej, Państwowej Inspekcji Pracy oraz jednostek służby medycyny pracy.</a:t>
            </a:r>
          </a:p>
          <a:p>
            <a:endParaRPr lang="pl-PL" dirty="0" smtClean="0"/>
          </a:p>
          <a:p>
            <a:r>
              <a:rPr lang="pl-PL" dirty="0" smtClean="0"/>
              <a:t>2</a:t>
            </a:r>
            <a:r>
              <a:rPr lang="pl-PL" dirty="0"/>
              <a:t>. W zakładach opieki zdrowotnej i zakładach leczniczych dla zwierząt pracodawca uwzględnia ponadto:</a:t>
            </a:r>
          </a:p>
          <a:p>
            <a:r>
              <a:rPr lang="pl-PL" dirty="0"/>
              <a:t>	1)	informację na temat potencjalnego występowania szkodliwego czynnika biologicznego u pacjenta lub zwierzęcia oraz w materiale i próbkach od nich pobranych;</a:t>
            </a:r>
          </a:p>
          <a:p>
            <a:r>
              <a:rPr lang="pl-PL" dirty="0"/>
              <a:t>	2)	zagrożenie ze strony szkodliwego czynnika biologicznego, o którym wiadomo, że jest obecny lub którego obecność jest podejrzewana u pacjenta lub u zwierzęcia oraz w materiałach i próbkach od nich pobranych;</a:t>
            </a:r>
          </a:p>
          <a:p>
            <a:r>
              <a:rPr lang="pl-PL" dirty="0"/>
              <a:t>	3)	ryzyko wynikające z rodzaju pracy.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1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Biologiczne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I. Klasyfikacja szkodliwych czynników biologicznych</a:t>
            </a:r>
          </a:p>
          <a:p>
            <a:r>
              <a:rPr lang="pl-PL" b="1" dirty="0">
                <a:solidFill>
                  <a:srgbClr val="FF0000"/>
                </a:solidFill>
              </a:rPr>
              <a:t>Grupa 1 zagrożenia</a:t>
            </a:r>
          </a:p>
          <a:p>
            <a:r>
              <a:rPr lang="pl-PL" dirty="0"/>
              <a:t>Czynniki, przez które wywołanie chorób u ludzi jest mało prawdopodobne.</a:t>
            </a:r>
          </a:p>
          <a:p>
            <a:r>
              <a:rPr lang="pl-PL" b="1" dirty="0">
                <a:solidFill>
                  <a:srgbClr val="FF0000"/>
                </a:solidFill>
              </a:rPr>
              <a:t>Grupa 2 zagrożenia</a:t>
            </a:r>
          </a:p>
          <a:p>
            <a:r>
              <a:rPr lang="pl-PL" dirty="0"/>
              <a:t>Czynniki, które mogą wywoływać choroby u ludzi, mogą być niebezpieczne dla pracowników, ale rozprzestrzenienie ich w populacji ludzkiej jest mało prawdopodobne. Zazwyczaj istnieją w stosunku do nich skuteczne metody profilaktyki lub leczenia.</a:t>
            </a:r>
          </a:p>
          <a:p>
            <a:r>
              <a:rPr lang="pl-PL" b="1" dirty="0">
                <a:solidFill>
                  <a:srgbClr val="FF0000"/>
                </a:solidFill>
              </a:rPr>
              <a:t>Grupa 3 zagrożenia</a:t>
            </a:r>
          </a:p>
          <a:p>
            <a:r>
              <a:rPr lang="pl-PL" dirty="0"/>
              <a:t>Czynniki, które mogą wywoływać u ludzi ciężkie choroby, są niebezpieczne dla pracowników, a rozprzestrzenienie ich w populacji ludzkiej jest bardzo prawdopodobne. Zazwyczaj istnieją w stosunku do nich skuteczne metody profilaktyki lub leczenia.</a:t>
            </a:r>
          </a:p>
          <a:p>
            <a:r>
              <a:rPr lang="pl-PL" b="1" dirty="0">
                <a:solidFill>
                  <a:srgbClr val="FF0000"/>
                </a:solidFill>
              </a:rPr>
              <a:t>Grupa 4 zagrożenia</a:t>
            </a:r>
          </a:p>
          <a:p>
            <a:r>
              <a:rPr lang="pl-PL" dirty="0"/>
              <a:t>Czynniki, które wywołują u ludzi ciężkie choroby, są niebezpieczne dla pracowników, a rozprzestrzenienie czynników w populacji ludzkiej jest bardzo prawdopodobne. Zazwyczaj nie istnieją w stosunku do nich skuteczne metody profilaktyki lub leczenia.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831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Inne wymagania co do oceny ryzyka</a:t>
            </a:r>
            <a:br>
              <a:rPr lang="pl-PL" dirty="0"/>
            </a:br>
            <a:r>
              <a:rPr lang="pl-PL" dirty="0" smtClean="0"/>
              <a:t>Monitory ekranowe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ROZPORZĄDZENIE MINISTRA </a:t>
            </a:r>
            <a:r>
              <a:rPr lang="pl-PL" dirty="0"/>
              <a:t>PRACY I POLITYKI </a:t>
            </a:r>
            <a:r>
              <a:rPr lang="pl-PL" dirty="0" smtClean="0"/>
              <a:t>SOCJALNEJ z </a:t>
            </a:r>
            <a:r>
              <a:rPr lang="pl-PL" dirty="0"/>
              <a:t>dnia 1 grudnia 1998 r.</a:t>
            </a:r>
          </a:p>
          <a:p>
            <a:r>
              <a:rPr lang="pl-PL" dirty="0"/>
              <a:t>w sprawie bezpieczeństwa i higieny pracy na stanowiskach wyposażonych w monitory ekranowe.</a:t>
            </a:r>
          </a:p>
          <a:p>
            <a:r>
              <a:rPr lang="pl-PL" dirty="0" smtClean="0"/>
              <a:t>§</a:t>
            </a:r>
            <a:r>
              <a:rPr lang="pl-PL" dirty="0"/>
              <a:t> 5. 1. </a:t>
            </a:r>
            <a:r>
              <a:rPr lang="pl-PL" b="1" dirty="0">
                <a:solidFill>
                  <a:srgbClr val="FF0000"/>
                </a:solidFill>
              </a:rPr>
              <a:t>Pracodawca jest obowiązany do przeprowadzania na stanowiskach pracy, wyposażonych w monitory ekranowe, oceny </a:t>
            </a:r>
            <a:r>
              <a:rPr lang="pl-PL" b="1" u="sng" dirty="0">
                <a:solidFill>
                  <a:srgbClr val="7030A0"/>
                </a:solidFill>
              </a:rPr>
              <a:t>warunków pracy </a:t>
            </a:r>
            <a:r>
              <a:rPr lang="pl-PL" b="1" dirty="0">
                <a:solidFill>
                  <a:srgbClr val="FF0000"/>
                </a:solidFill>
              </a:rPr>
              <a:t>w aspekcie:</a:t>
            </a:r>
          </a:p>
          <a:p>
            <a:r>
              <a:rPr lang="pl-PL" dirty="0"/>
              <a:t>	1)	organizacji stanowisk pracy, w tym rozmieszczenia elementów wyposażenia, w sposób zapewniający spełnienie wymagań bezpieczeństwa i higieny pracy,</a:t>
            </a:r>
          </a:p>
          <a:p>
            <a:r>
              <a:rPr lang="pl-PL" dirty="0"/>
              <a:t>	2)	stanu elementów wyposażenia stanowisk pracy, zapewniającego bezpieczeństwo pracy, w tym ochronę przed porażeniem prądem elektrycznym,</a:t>
            </a:r>
          </a:p>
          <a:p>
            <a:r>
              <a:rPr lang="pl-PL" dirty="0"/>
              <a:t>	3)	obciążenia narządu wzroku oraz układu mięśniowo-szkieletowego pracowników,</a:t>
            </a:r>
          </a:p>
          <a:p>
            <a:r>
              <a:rPr lang="pl-PL" dirty="0"/>
              <a:t>	4)	obciążenia pracowników czynnikami fizycznymi, w tym szczególnie nieodpowiednim oświetleniem, </a:t>
            </a:r>
          </a:p>
          <a:p>
            <a:r>
              <a:rPr lang="pl-PL" dirty="0"/>
              <a:t>	5)	obciążenia psychicznego pracowników, wynikającego ze sposobu organizacji pracy.</a:t>
            </a:r>
          </a:p>
          <a:p>
            <a:r>
              <a:rPr lang="pl-PL" dirty="0"/>
              <a:t>2. Ocena, o której mowa w ust. 1, powinna być przeprowadzana w szczególności dla nowo tworzonych stanowisk oraz po każdej zmianie organizacji i wyposażenia stanowisk pracy. Na podstawie oceny pracodawca jest obowiązany podejmować działania mające na celu usunięcie stwierdzonych zagrożeń i uciążliwości.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pic>
        <p:nvPicPr>
          <p:cNvPr id="6" name="Picture 3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522736"/>
            <a:ext cx="1855788" cy="18526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1"/>
          <p:cNvSpPr>
            <a:spLocks noGrp="1"/>
          </p:cNvSpPr>
          <p:nvPr>
            <p:ph idx="1"/>
          </p:nvPr>
        </p:nvSpPr>
        <p:spPr>
          <a:xfrm>
            <a:off x="827584" y="4077072"/>
            <a:ext cx="4032448" cy="2451728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Opracował:</a:t>
            </a:r>
          </a:p>
          <a:p>
            <a:r>
              <a:rPr lang="pl-PL" dirty="0"/>
              <a:t>m</a:t>
            </a:r>
            <a:r>
              <a:rPr lang="pl-PL" dirty="0" smtClean="0"/>
              <a:t>gr Piotr Janczewski</a:t>
            </a:r>
          </a:p>
          <a:p>
            <a:r>
              <a:rPr lang="pl-PL" dirty="0" smtClean="0">
                <a:hlinkClick r:id="rId3"/>
              </a:rPr>
              <a:t>janczewskip@wp.pl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Tel. 663 207 255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281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Cel i zadania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Ogólne przepisy BHP</a:t>
            </a:r>
          </a:p>
          <a:p>
            <a:r>
              <a:rPr lang="pl-PL" dirty="0" smtClean="0"/>
              <a:t>§</a:t>
            </a:r>
            <a:r>
              <a:rPr lang="pl-PL" dirty="0"/>
              <a:t> 39a. </a:t>
            </a:r>
            <a:r>
              <a:rPr lang="pl-PL" dirty="0" smtClean="0"/>
              <a:t> </a:t>
            </a:r>
            <a:r>
              <a:rPr lang="pl-PL" dirty="0"/>
              <a:t>1. Pracodawca ocenia ryzyko zawodowe występujące </a:t>
            </a:r>
            <a:r>
              <a:rPr lang="pl-PL" dirty="0">
                <a:solidFill>
                  <a:srgbClr val="FF0000"/>
                </a:solidFill>
              </a:rPr>
              <a:t>przy wykonywanych pracach</a:t>
            </a:r>
            <a:r>
              <a:rPr lang="pl-PL" dirty="0"/>
              <a:t>, w szczególności </a:t>
            </a:r>
            <a:r>
              <a:rPr lang="pl-PL" dirty="0">
                <a:solidFill>
                  <a:srgbClr val="FF0000"/>
                </a:solidFill>
              </a:rPr>
              <a:t>przy doborze wyposażenia stanowisk</a:t>
            </a:r>
            <a:r>
              <a:rPr lang="pl-PL" dirty="0"/>
              <a:t> i </a:t>
            </a:r>
            <a:r>
              <a:rPr lang="pl-PL" dirty="0">
                <a:solidFill>
                  <a:srgbClr val="FF0000"/>
                </a:solidFill>
              </a:rPr>
              <a:t>miejsc pracy</a:t>
            </a:r>
            <a:r>
              <a:rPr lang="pl-PL" dirty="0"/>
              <a:t>, </a:t>
            </a:r>
            <a:r>
              <a:rPr lang="pl-PL" dirty="0">
                <a:solidFill>
                  <a:srgbClr val="FF0000"/>
                </a:solidFill>
              </a:rPr>
              <a:t>stosowanych substancji i preparatów chemicznych, biologicznych, rakotwórczych lub mutagennych</a:t>
            </a:r>
            <a:r>
              <a:rPr lang="pl-PL" dirty="0"/>
              <a:t> oraz zmianie </a:t>
            </a:r>
            <a:r>
              <a:rPr lang="pl-PL" dirty="0">
                <a:solidFill>
                  <a:srgbClr val="FF0000"/>
                </a:solidFill>
              </a:rPr>
              <a:t>organizacji pracy</a:t>
            </a:r>
            <a:r>
              <a:rPr lang="pl-PL" dirty="0"/>
              <a:t>. Podczas oceny ryzyka zawodowego uwzględnia się </a:t>
            </a:r>
            <a:r>
              <a:rPr lang="pl-PL" dirty="0">
                <a:solidFill>
                  <a:srgbClr val="FF0000"/>
                </a:solidFill>
              </a:rPr>
              <a:t>wszystkie czynniki środowiska </a:t>
            </a:r>
            <a:r>
              <a:rPr lang="pl-PL" dirty="0"/>
              <a:t>pracy występujące przy wykonywanych pracach oraz </a:t>
            </a:r>
            <a:r>
              <a:rPr lang="pl-PL" dirty="0">
                <a:solidFill>
                  <a:srgbClr val="FF0000"/>
                </a:solidFill>
              </a:rPr>
              <a:t>sposoby wykonywania prac</a:t>
            </a:r>
            <a:r>
              <a:rPr lang="pl-PL" dirty="0"/>
              <a:t>.</a:t>
            </a:r>
          </a:p>
          <a:p>
            <a:r>
              <a:rPr lang="pl-PL" dirty="0"/>
              <a:t>2. Stosowane w następstwie oceny ryzyka zawodowego środki profilaktyczne, metody oraz organizacja pracy powinny:</a:t>
            </a:r>
          </a:p>
          <a:p>
            <a:r>
              <a:rPr lang="pl-PL" dirty="0"/>
              <a:t>	</a:t>
            </a:r>
            <a:r>
              <a:rPr lang="pl-PL" b="1" dirty="0">
                <a:solidFill>
                  <a:srgbClr val="FF0000"/>
                </a:solidFill>
              </a:rPr>
              <a:t>1)	zapewniać zwiększenie poziomu bezpieczeństwa i ochrony zdrowia pracowników;</a:t>
            </a:r>
          </a:p>
          <a:p>
            <a:r>
              <a:rPr lang="pl-PL" b="1" dirty="0">
                <a:solidFill>
                  <a:srgbClr val="FF0000"/>
                </a:solidFill>
              </a:rPr>
              <a:t>	2)	być zintegrowane z działalnością prowadzoną przez pracodawcę na wszystkich poziomach struktury organizacyjnej zakładu pracy</a:t>
            </a:r>
            <a:r>
              <a:rPr lang="pl-PL" b="1" dirty="0" smtClean="0">
                <a:solidFill>
                  <a:srgbClr val="FF0000"/>
                </a:solidFill>
              </a:rPr>
              <a:t>.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83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Dokumentowanie oceny ryzyka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Ogólne przepisy BHP</a:t>
            </a:r>
          </a:p>
          <a:p>
            <a:r>
              <a:rPr lang="pl-PL" dirty="0"/>
              <a:t>§ 39a.</a:t>
            </a:r>
            <a:endParaRPr lang="pl-PL" dirty="0" smtClean="0"/>
          </a:p>
          <a:p>
            <a:r>
              <a:rPr lang="pl-PL" dirty="0"/>
              <a:t>3. Pracodawca prowadzi dokumentację oceny ryzyka zawodowego oraz zastosowanych niezbędnych środków profilaktycznych. Dokument potwierdzający dokonanie oceny ryzyka zawodowego powinien uwzględniać w szczególności:</a:t>
            </a:r>
          </a:p>
          <a:p>
            <a:r>
              <a:rPr lang="pl-PL" dirty="0"/>
              <a:t>	1)	opis ocenianego stanowiska pracy, w tym wyszczególnienie:</a:t>
            </a:r>
          </a:p>
          <a:p>
            <a:r>
              <a:rPr lang="pl-PL" dirty="0"/>
              <a:t>a)	stosowanych maszyn, narzędzi i materiałów,</a:t>
            </a:r>
          </a:p>
          <a:p>
            <a:r>
              <a:rPr lang="pl-PL" dirty="0"/>
              <a:t>b)	wykonywanych zadań,</a:t>
            </a:r>
          </a:p>
          <a:p>
            <a:r>
              <a:rPr lang="pl-PL" dirty="0"/>
              <a:t>c)	występujących na stanowisku niebezpiecznych, szkodliwych i uciążliwych czynników środowiska pracy,</a:t>
            </a:r>
          </a:p>
          <a:p>
            <a:r>
              <a:rPr lang="pl-PL" dirty="0"/>
              <a:t>d)	stosowanych środków ochrony zbiorowej i indywidualnej,</a:t>
            </a:r>
          </a:p>
          <a:p>
            <a:r>
              <a:rPr lang="pl-PL" dirty="0"/>
              <a:t>e)	osób pracujących na tym stanowisku;</a:t>
            </a:r>
          </a:p>
          <a:p>
            <a:r>
              <a:rPr lang="pl-PL" dirty="0"/>
              <a:t>	2)	wyniki przeprowadzonej oceny ryzyka zawodowego dla każdego z czynników środowiska pracy oraz niezbędne środki profilaktyczne zmniejszające ryzyko;</a:t>
            </a:r>
          </a:p>
          <a:p>
            <a:r>
              <a:rPr lang="pl-PL" dirty="0"/>
              <a:t>	3)	datę przeprowadzonej oceny oraz osoby dokonujące oceny.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41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Dokumentowanie oceny ryzyka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Ocena ryzyka obejmuje: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Wykonywane prace – czynności,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Dobór wyposażenia stanowiska pracy,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Miejsce pracy,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Stosowane substancje i preparaty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Czynniki rakotwórcze i mutagenne</a:t>
            </a:r>
            <a:r>
              <a:rPr lang="pl-PL" dirty="0"/>
              <a:t>,</a:t>
            </a:r>
            <a:endParaRPr lang="pl-PL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Czynniki występujące w środowisku pracy,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Sposoby wykonywania pracy.</a:t>
            </a:r>
          </a:p>
          <a:p>
            <a:pPr marL="457200" indent="-457200">
              <a:buFont typeface="Arial" pitchFamily="34" charset="0"/>
              <a:buChar char="•"/>
            </a:pPr>
            <a:endParaRPr lang="pl-PL" dirty="0" smtClean="0"/>
          </a:p>
          <a:p>
            <a:pPr marL="457200" indent="-457200">
              <a:buFont typeface="Arial" pitchFamily="34" charset="0"/>
              <a:buChar char="•"/>
            </a:pPr>
            <a:endParaRPr lang="pl-PL" dirty="0" smtClean="0"/>
          </a:p>
          <a:p>
            <a:pPr marL="457200" indent="-457200">
              <a:buFont typeface="Arial" pitchFamily="34" charset="0"/>
              <a:buChar char="•"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Dokumentowanie oceny ryzyka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Ponadto dokument oceny ryzyka zawodowego powinien zawierać: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Wyniki </a:t>
            </a:r>
            <a:r>
              <a:rPr lang="pl-PL" dirty="0"/>
              <a:t>przeprowadzonej oceny ryzyka zawodowego dla każdego z czynników środowiska pracy oraz niezbędne środki profilaktyczne zmniejszające ryzyko;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Opis </a:t>
            </a:r>
            <a:r>
              <a:rPr lang="pl-PL" dirty="0"/>
              <a:t>ocenianego stanowiska pracy, w tym wyszczególnienie:</a:t>
            </a:r>
          </a:p>
          <a:p>
            <a:pPr marL="1200150" lvl="1" indent="-457200">
              <a:buFont typeface="Arial" pitchFamily="34" charset="0"/>
              <a:buChar char="•"/>
            </a:pPr>
            <a:r>
              <a:rPr lang="pl-PL" dirty="0" smtClean="0"/>
              <a:t>stosowanych </a:t>
            </a:r>
            <a:r>
              <a:rPr lang="pl-PL" dirty="0"/>
              <a:t>maszyn, narzędzi i materiałów,</a:t>
            </a:r>
          </a:p>
          <a:p>
            <a:pPr marL="1200150" lvl="1" indent="-457200">
              <a:buFont typeface="Arial" pitchFamily="34" charset="0"/>
              <a:buChar char="•"/>
            </a:pPr>
            <a:r>
              <a:rPr lang="pl-PL" dirty="0" smtClean="0"/>
              <a:t>wykonywanych </a:t>
            </a:r>
            <a:r>
              <a:rPr lang="pl-PL" dirty="0"/>
              <a:t>zadań,</a:t>
            </a:r>
          </a:p>
          <a:p>
            <a:pPr marL="1200150" lvl="1" indent="-457200">
              <a:buFont typeface="Arial" pitchFamily="34" charset="0"/>
              <a:buChar char="•"/>
            </a:pPr>
            <a:r>
              <a:rPr lang="pl-PL" dirty="0" smtClean="0"/>
              <a:t>występujących </a:t>
            </a:r>
            <a:r>
              <a:rPr lang="pl-PL" dirty="0"/>
              <a:t>na stanowisku niebezpiecznych, szkodliwych i uciążliwych czynników środowiska pracy,</a:t>
            </a:r>
          </a:p>
          <a:p>
            <a:pPr marL="1200150" lvl="1" indent="-457200">
              <a:buFont typeface="Arial" pitchFamily="34" charset="0"/>
              <a:buChar char="•"/>
            </a:pPr>
            <a:r>
              <a:rPr lang="pl-PL" dirty="0" smtClean="0"/>
              <a:t>stosowanych </a:t>
            </a:r>
            <a:r>
              <a:rPr lang="pl-PL" dirty="0"/>
              <a:t>środków ochrony zbiorowej i indywidualnej,</a:t>
            </a:r>
          </a:p>
          <a:p>
            <a:pPr marL="1200150" lvl="1" indent="-457200">
              <a:buFont typeface="Arial" pitchFamily="34" charset="0"/>
              <a:buChar char="•"/>
            </a:pPr>
            <a:r>
              <a:rPr lang="pl-PL" dirty="0" smtClean="0"/>
              <a:t>osób </a:t>
            </a:r>
            <a:r>
              <a:rPr lang="pl-PL" dirty="0"/>
              <a:t>pracujących na tym </a:t>
            </a:r>
            <a:r>
              <a:rPr lang="pl-PL" dirty="0" smtClean="0"/>
              <a:t>stanowisku, (</a:t>
            </a:r>
            <a:r>
              <a:rPr lang="pl-PL" b="1" dirty="0" smtClean="0">
                <a:solidFill>
                  <a:srgbClr val="FF0000"/>
                </a:solidFill>
              </a:rPr>
              <a:t>młodociani, kobiety, kobiety w ciąży, niepełnosprawni</a:t>
            </a:r>
            <a:r>
              <a:rPr lang="pl-PL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/>
              <a:t>datę przeprowadzonej oceny oraz osoby dokonujące oceny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87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wzoru dokumentu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46564"/>
            <a:ext cx="8599034" cy="5839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27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Dokumentowanie oceny ryzyka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7" y="1157654"/>
            <a:ext cx="9014668" cy="558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27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Kto dokonuje oceny ryzyka zawodowego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Ustawa Kodeks </a:t>
            </a:r>
            <a:r>
              <a:rPr lang="pl-PL" dirty="0" smtClean="0"/>
              <a:t>pracy Art</a:t>
            </a:r>
            <a:r>
              <a:rPr lang="pl-PL" dirty="0"/>
              <a:t>. 226. </a:t>
            </a:r>
            <a:r>
              <a:rPr lang="pl-PL" dirty="0" smtClean="0">
                <a:solidFill>
                  <a:srgbClr val="FF0000"/>
                </a:solidFill>
              </a:rPr>
              <a:t>Pracodawca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 smtClean="0"/>
              <a:t>Czy tylko pracodawca?</a:t>
            </a:r>
          </a:p>
          <a:p>
            <a:r>
              <a:rPr lang="pl-PL" dirty="0"/>
              <a:t>Art. 237</a:t>
            </a:r>
            <a:r>
              <a:rPr lang="pl-PL" baseline="30000" dirty="0"/>
              <a:t>11a</a:t>
            </a:r>
            <a:r>
              <a:rPr lang="pl-PL" dirty="0"/>
              <a:t>. § 1. Pracodawca konsultuje z </a:t>
            </a:r>
            <a:r>
              <a:rPr lang="pl-PL" b="1" dirty="0">
                <a:solidFill>
                  <a:srgbClr val="FF0000"/>
                </a:solidFill>
              </a:rPr>
              <a:t>pracownikami lub ich przedstawicielami</a:t>
            </a:r>
            <a:r>
              <a:rPr lang="pl-PL" dirty="0"/>
              <a:t> wszystkie działania związane z bezpieczeństwem i higieną pracy, w szczególności dotyczące</a:t>
            </a:r>
            <a:r>
              <a:rPr lang="pl-PL" dirty="0" smtClean="0"/>
              <a:t>:</a:t>
            </a:r>
          </a:p>
          <a:p>
            <a:r>
              <a:rPr lang="pl-PL" dirty="0" smtClean="0"/>
              <a:t>…………………..</a:t>
            </a:r>
          </a:p>
          <a:p>
            <a:pPr marL="514350" indent="-514350">
              <a:buAutoNum type="arabicParenR" startAt="2"/>
            </a:pPr>
            <a:r>
              <a:rPr lang="pl-PL" b="1" dirty="0" smtClean="0">
                <a:solidFill>
                  <a:srgbClr val="FF0000"/>
                </a:solidFill>
              </a:rPr>
              <a:t>oceny </a:t>
            </a:r>
            <a:r>
              <a:rPr lang="pl-PL" b="1" dirty="0">
                <a:solidFill>
                  <a:srgbClr val="FF0000"/>
                </a:solidFill>
              </a:rPr>
              <a:t>ryzyka zawodowego występującego przy wykonywaniu określonych prac oraz informowania pracowników o tym ryzyku</a:t>
            </a:r>
            <a:r>
              <a:rPr lang="pl-PL" b="1" dirty="0" smtClean="0">
                <a:solidFill>
                  <a:srgbClr val="FF0000"/>
                </a:solidFill>
              </a:rPr>
              <a:t>,</a:t>
            </a:r>
          </a:p>
          <a:p>
            <a:endParaRPr lang="pl-PL" dirty="0" smtClean="0"/>
          </a:p>
          <a:p>
            <a:r>
              <a:rPr lang="pl-PL" dirty="0" smtClean="0"/>
              <a:t>Art</a:t>
            </a:r>
            <a:r>
              <a:rPr lang="pl-PL" dirty="0"/>
              <a:t>. 237</a:t>
            </a:r>
            <a:r>
              <a:rPr lang="pl-PL" baseline="30000" dirty="0"/>
              <a:t>12</a:t>
            </a:r>
            <a:r>
              <a:rPr lang="pl-PL" dirty="0"/>
              <a:t>. § 1. Pracodawca zatrudniający </a:t>
            </a:r>
            <a:r>
              <a:rPr lang="pl-PL" b="1" dirty="0">
                <a:solidFill>
                  <a:srgbClr val="FF0000"/>
                </a:solidFill>
              </a:rPr>
              <a:t>więcej niż 250 pracowników </a:t>
            </a:r>
            <a:r>
              <a:rPr lang="pl-PL" dirty="0"/>
              <a:t>powołuje komisję bezpieczeństwa i higieny pracy, zwaną dalej "komisją bhp", jako swój organ doradczy i opiniodawczy. W skład komisji bhp wchodzą w równej liczbie przedstawiciele pracodawcy, w tym </a:t>
            </a:r>
            <a:r>
              <a:rPr lang="pl-PL" dirty="0">
                <a:solidFill>
                  <a:srgbClr val="FF0000"/>
                </a:solidFill>
              </a:rPr>
              <a:t>pracownicy służby bhp </a:t>
            </a:r>
            <a:r>
              <a:rPr lang="pl-PL" dirty="0"/>
              <a:t>i </a:t>
            </a:r>
            <a:r>
              <a:rPr lang="pl-PL" dirty="0">
                <a:solidFill>
                  <a:srgbClr val="FF0000"/>
                </a:solidFill>
              </a:rPr>
              <a:t>lekarz sprawujący profilaktyczną opiekę </a:t>
            </a:r>
            <a:r>
              <a:rPr lang="pl-PL" dirty="0"/>
              <a:t>zdrowotną nad pracownikami, oraz </a:t>
            </a:r>
            <a:r>
              <a:rPr lang="pl-PL" dirty="0">
                <a:solidFill>
                  <a:srgbClr val="FF0000"/>
                </a:solidFill>
              </a:rPr>
              <a:t>przedstawiciele pracowników</a:t>
            </a:r>
            <a:r>
              <a:rPr lang="pl-PL" dirty="0"/>
              <a:t>, w tym </a:t>
            </a:r>
            <a:r>
              <a:rPr lang="pl-PL" dirty="0">
                <a:solidFill>
                  <a:srgbClr val="FF0000"/>
                </a:solidFill>
              </a:rPr>
              <a:t>społeczny inspektor pracy.</a:t>
            </a:r>
            <a:endParaRPr lang="pl-PL" dirty="0" smtClean="0">
              <a:solidFill>
                <a:srgbClr val="FF0000"/>
              </a:solidFill>
            </a:endParaRP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829</Words>
  <Application>Microsoft Office PowerPoint</Application>
  <PresentationFormat>Pokaz na ekranie (4:3)</PresentationFormat>
  <Paragraphs>237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Ocena ryzyka zawodowego</vt:lpstr>
      <vt:lpstr>Podstawa prawna</vt:lpstr>
      <vt:lpstr>Cel i zadania</vt:lpstr>
      <vt:lpstr>Dokumentowanie oceny ryzyka</vt:lpstr>
      <vt:lpstr>Dokumentowanie oceny ryzyka</vt:lpstr>
      <vt:lpstr>Dokumentowanie oceny ryzyka</vt:lpstr>
      <vt:lpstr>Przykład wzoru dokumentu</vt:lpstr>
      <vt:lpstr>Dokumentowanie oceny ryzyka</vt:lpstr>
      <vt:lpstr>Kto dokonuje oceny ryzyka zawodowego</vt:lpstr>
      <vt:lpstr>Kto dokonuje oceny ryzyka zawodowego</vt:lpstr>
      <vt:lpstr>Kiedy dokonujemy oceny ryzyka zawodowego</vt:lpstr>
      <vt:lpstr>Kiedy dokonujemy oceny ryzyka zawodowego</vt:lpstr>
      <vt:lpstr>Kiedy dokonujemy oceny ryzyka zawodowego</vt:lpstr>
      <vt:lpstr>Kiedy dokonujemy oceny ryzyka zawodowego</vt:lpstr>
      <vt:lpstr>Inne wymagania co do oceny ryzyka Substancje chemiczne</vt:lpstr>
      <vt:lpstr>Inne wymagania co do oceny ryzyka Ręczne prace transportowe</vt:lpstr>
      <vt:lpstr>Inne wymagania co do oceny ryzyka Hałas drgania</vt:lpstr>
      <vt:lpstr>Inne wymagania co do oceny ryzyka Hałas drgania</vt:lpstr>
      <vt:lpstr>Inne wymagania co do oceny ryzyka Hałas drgania</vt:lpstr>
      <vt:lpstr>Inne wymagania co do oceny ryzyka Biologiczne</vt:lpstr>
      <vt:lpstr>Biologiczne c.d.</vt:lpstr>
      <vt:lpstr>Inne wymagania co do oceny ryzyka Monitory ekranowe</vt:lpstr>
      <vt:lpstr>KONIEC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ryzyka zawodowego</dc:title>
  <dc:creator>Janczewski Piotr</dc:creator>
  <cp:lastModifiedBy>Janczewski Piotr</cp:lastModifiedBy>
  <cp:revision>62</cp:revision>
  <dcterms:created xsi:type="dcterms:W3CDTF">2013-02-11T07:11:14Z</dcterms:created>
  <dcterms:modified xsi:type="dcterms:W3CDTF">2013-03-06T07:09:58Z</dcterms:modified>
</cp:coreProperties>
</file>